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5"/>
  </p:notesMasterIdLst>
  <p:sldIdLst>
    <p:sldId id="30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3C80AC5-D694-48E8-8175-E0D94A173A3C}">
  <a:tblStyle styleId="{13C80AC5-D694-48E8-8175-E0D94A173A3C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5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167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      Gold Experience 2nd Edition B2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3822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945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7691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5100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2236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6890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4545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186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9337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54647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0942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0848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9514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45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60043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3263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60205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190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25182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93370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69764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58804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76468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28844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84994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1579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34137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301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90374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98025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72429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87813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25876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2800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634587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</a:t>
            </a:r>
            <a:br>
              <a:rPr lang="pl-PL" dirty="0"/>
            </a:br>
            <a:r>
              <a:rPr lang="pl-PL" dirty="0" err="1"/>
              <a:t>modal</a:t>
            </a:r>
            <a:r>
              <a:rPr lang="pl-PL" dirty="0"/>
              <a:t> </a:t>
            </a:r>
            <a:r>
              <a:rPr lang="pl-PL" dirty="0" err="1"/>
              <a:t>verbs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6189592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alking about necessity (or lack of it)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13" name="Shape 213"/>
          <p:cNvGraphicFramePr/>
          <p:nvPr>
            <p:extLst>
              <p:ext uri="{D42A27DB-BD31-4B8C-83A1-F6EECF244321}">
                <p14:modId xmlns:p14="http://schemas.microsoft.com/office/powerpoint/2010/main" val="3644223356"/>
              </p:ext>
            </p:extLst>
          </p:nvPr>
        </p:nvGraphicFramePr>
        <p:xfrm>
          <a:off x="517039" y="1144573"/>
          <a:ext cx="11157900" cy="2052350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278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necessity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necessity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necessity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necessity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 to + infinitive: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 </a:t>
                      </a:r>
                      <a:r>
                        <a:rPr lang="en-US" sz="1600" i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 to 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get there early.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 need to/needn’t + infinitive: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</a:t>
                      </a:r>
                      <a:r>
                        <a:rPr lang="en-US" sz="1600" i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don’t need to/needn’t </a:t>
                      </a:r>
                      <a:r>
                        <a:rPr lang="en-US" sz="160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bring cake.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Needed to + infinitive: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 </a:t>
                      </a:r>
                      <a:r>
                        <a:rPr lang="en-US" sz="1600" i="1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needed to </a:t>
                      </a:r>
                      <a:r>
                        <a:rPr lang="en-US" sz="160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study more for the exam.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 need to + infinitive/ Needn’t + have + past participle.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</a:t>
                      </a:r>
                      <a:r>
                        <a:rPr lang="en-US" sz="1600" i="1" u="none" strike="noStrike" cap="none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didn’t need to </a:t>
                      </a:r>
                      <a:r>
                        <a:rPr lang="en-US" sz="1600" u="none" strike="noStrike" cap="none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worry.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</a:t>
                      </a:r>
                      <a:r>
                        <a:rPr lang="en-US" sz="1600" i="1" u="none" strike="noStrike" cap="none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needn’t have </a:t>
                      </a:r>
                      <a:r>
                        <a:rPr lang="en-US" sz="1600" u="none" strike="noStrike" cap="none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worried.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8875" y="3923950"/>
            <a:ext cx="1643474" cy="1643474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/>
          <p:nvPr/>
        </p:nvSpPr>
        <p:spPr>
          <a:xfrm>
            <a:off x="5092675" y="3739700"/>
            <a:ext cx="2921100" cy="1768800"/>
          </a:xfrm>
          <a:prstGeom prst="wedgeRoundRectCallout">
            <a:avLst>
              <a:gd name="adj1" fmla="val -71990"/>
              <a:gd name="adj2" fmla="val 1477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 to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always followed by the infinitive of the verb. The structure only changes when we use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past.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9635325" y="5823351"/>
            <a:ext cx="2306400" cy="6774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consider pronunciation…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Shape 217"/>
          <p:cNvSpPr/>
          <p:nvPr/>
        </p:nvSpPr>
        <p:spPr>
          <a:xfrm rot="8521299" flipH="1">
            <a:off x="7420298" y="2086547"/>
            <a:ext cx="4258457" cy="3479207"/>
          </a:xfrm>
          <a:prstGeom prst="arc">
            <a:avLst>
              <a:gd name="adj1" fmla="val 10832679"/>
              <a:gd name="adj2" fmla="val 22119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Shape 218"/>
          <p:cNvSpPr/>
          <p:nvPr/>
        </p:nvSpPr>
        <p:spPr>
          <a:xfrm rot="-6656494">
            <a:off x="1338370" y="-1562316"/>
            <a:ext cx="6366539" cy="8597978"/>
          </a:xfrm>
          <a:prstGeom prst="arc">
            <a:avLst>
              <a:gd name="adj1" fmla="val 10042178"/>
              <a:gd name="adj2" fmla="val 17956533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C3432ED3-7698-47D2-B991-BFB5D6F57B0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 verbs and pronunciation</a:t>
            </a:r>
            <a:endParaRPr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5" name="Shape 225"/>
          <p:cNvGraphicFramePr/>
          <p:nvPr>
            <p:extLst>
              <p:ext uri="{D42A27DB-BD31-4B8C-83A1-F6EECF244321}">
                <p14:modId xmlns:p14="http://schemas.microsoft.com/office/powerpoint/2010/main" val="575276380"/>
              </p:ext>
            </p:extLst>
          </p:nvPr>
        </p:nvGraphicFramePr>
        <p:xfrm>
          <a:off x="554121" y="1224418"/>
          <a:ext cx="6935500" cy="1466775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693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When we use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  <a:r>
                        <a:rPr lang="en-US" sz="1600" i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in an affirmative or question, it is not stressed, so we use its weak form.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Emma can walk already.</a:t>
                      </a:r>
                      <a:endParaRPr sz="1600" i="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6" name="Shape 226"/>
          <p:cNvSpPr/>
          <p:nvPr/>
        </p:nvSpPr>
        <p:spPr>
          <a:xfrm>
            <a:off x="854950" y="2222350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1749198" y="2222348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2289839" y="2222350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1176596" y="2137154"/>
            <a:ext cx="57259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/kən/</a:t>
            </a:r>
            <a:endParaRPr/>
          </a:p>
        </p:txBody>
      </p:sp>
      <p:graphicFrame>
        <p:nvGraphicFramePr>
          <p:cNvPr id="230" name="Shape 230"/>
          <p:cNvGraphicFramePr/>
          <p:nvPr>
            <p:extLst>
              <p:ext uri="{D42A27DB-BD31-4B8C-83A1-F6EECF244321}">
                <p14:modId xmlns:p14="http://schemas.microsoft.com/office/powerpoint/2010/main" val="2125130363"/>
              </p:ext>
            </p:extLst>
          </p:nvPr>
        </p:nvGraphicFramePr>
        <p:xfrm>
          <a:off x="554121" y="3137379"/>
          <a:ext cx="6935500" cy="1689000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693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Modals with the ‘</a:t>
                      </a:r>
                      <a:r>
                        <a:rPr lang="en-US" sz="1600" i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… + have + past participle’ 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structure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auxiliary verb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r>
                        <a:rPr lang="en-US" sz="1600" i="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is not stressed, so again, we use the weak form.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i="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Helen could have called first!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i="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You needn’t have brought a cake.</a:t>
                      </a:r>
                      <a:endParaRPr sz="1600" i="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1" name="Shape 231"/>
          <p:cNvSpPr/>
          <p:nvPr/>
        </p:nvSpPr>
        <p:spPr>
          <a:xfrm>
            <a:off x="707950" y="3913100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2289850" y="3913100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2937076" y="3913102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1125125" y="4405750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2326979" y="4405750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3227775" y="4405752"/>
            <a:ext cx="147000" cy="1374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1272130" y="3802840"/>
            <a:ext cx="765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/kʊdəv/</a:t>
            </a:r>
            <a:endParaRPr/>
          </a:p>
        </p:txBody>
      </p:sp>
      <p:sp>
        <p:nvSpPr>
          <p:cNvPr id="238" name="Shape 238"/>
          <p:cNvSpPr/>
          <p:nvPr/>
        </p:nvSpPr>
        <p:spPr>
          <a:xfrm>
            <a:off x="1749192" y="4320552"/>
            <a:ext cx="473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/əv/</a:t>
            </a:r>
            <a:endParaRPr/>
          </a:p>
        </p:txBody>
      </p:sp>
      <p:sp>
        <p:nvSpPr>
          <p:cNvPr id="239" name="Shape 239"/>
          <p:cNvSpPr/>
          <p:nvPr/>
        </p:nvSpPr>
        <p:spPr>
          <a:xfrm>
            <a:off x="9635319" y="5659603"/>
            <a:ext cx="2306317" cy="84105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0" name="Shape 2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70675" y="785200"/>
            <a:ext cx="1351950" cy="135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/>
          <p:nvPr/>
        </p:nvSpPr>
        <p:spPr>
          <a:xfrm>
            <a:off x="7754425" y="1224425"/>
            <a:ext cx="2440500" cy="1682400"/>
          </a:xfrm>
          <a:prstGeom prst="wedgeRoundRectCallout">
            <a:avLst>
              <a:gd name="adj1" fmla="val 59885"/>
              <a:gd name="adj2" fmla="val -2790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some key things to consider in terms of pronunciation when talking about modal verbs.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7754475" y="3134363"/>
            <a:ext cx="2440500" cy="1109100"/>
          </a:xfrm>
          <a:prstGeom prst="wedgeRoundRectCallout">
            <a:avLst>
              <a:gd name="adj1" fmla="val 56210"/>
              <a:gd name="adj2" fmla="val 1000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that we always stress negative modal verbs.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7754475" y="4471150"/>
            <a:ext cx="2440500" cy="1109100"/>
          </a:xfrm>
          <a:prstGeom prst="wedgeRoundRectCallout">
            <a:avLst>
              <a:gd name="adj1" fmla="val 57335"/>
              <a:gd name="adj2" fmla="val 669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Modal verbs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also have the contracted forms: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‘ll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‘d.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8305B0EF-0DD3-454A-9945-73A4D52D4D4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sentences and mark if they are correct or incorrect. Correct the mistakes.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614150" y="1733275"/>
            <a:ext cx="8404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AutoNum type="arabicPeriod"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really wanted to see last night’s concert, but I may not get the time off.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614150" y="2587525"/>
            <a:ext cx="11032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AutoNum type="arabicPeriod" startAt="2"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Simon was not to have animals in his flat, so he shouldn’t have been surprised when the landlord was angry.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614150" y="4890025"/>
            <a:ext cx="9201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AutoNum type="arabicPeriod" startAt="5"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get to leave early on Friday because I don’t have to train with the football team.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614150" y="4110300"/>
            <a:ext cx="10116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AutoNum type="arabicPeriod" startAt="4"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Clara mustn’t have passed her test because she still doesn’t have her license. 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614151" y="3243613"/>
            <a:ext cx="9915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AutoNum type="arabicPeriod" startAt="3"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They needed not to leave so early yesterday.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614151" y="5505925"/>
            <a:ext cx="944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AutoNum type="arabicPeriod" startAt="6"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This time next week, I will can say that I’m officially a doctor!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11572049" y="1733272"/>
            <a:ext cx="221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032"/>
                </a:moveTo>
                <a:lnTo>
                  <a:pt x="118677" y="119274"/>
                </a:lnTo>
                <a:cubicBezTo>
                  <a:pt x="128867" y="127459"/>
                  <a:pt x="77320" y="63729"/>
                  <a:pt x="61137" y="63144"/>
                </a:cubicBezTo>
                <a:cubicBezTo>
                  <a:pt x="44953" y="62560"/>
                  <a:pt x="16183" y="126290"/>
                  <a:pt x="21577" y="115765"/>
                </a:cubicBezTo>
                <a:cubicBezTo>
                  <a:pt x="26971" y="105241"/>
                  <a:pt x="60237" y="52620"/>
                  <a:pt x="93503" y="0"/>
                </a:cubicBezTo>
              </a:path>
            </a:pathLst>
          </a:custGeom>
          <a:noFill/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11572050" y="4944050"/>
            <a:ext cx="221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7227"/>
                </a:moveTo>
                <a:cubicBezTo>
                  <a:pt x="9591" y="98040"/>
                  <a:pt x="19183" y="128852"/>
                  <a:pt x="39183" y="117648"/>
                </a:cubicBezTo>
                <a:cubicBezTo>
                  <a:pt x="59183" y="106443"/>
                  <a:pt x="89591" y="53221"/>
                  <a:pt x="120000" y="0"/>
                </a:cubicBezTo>
              </a:path>
            </a:pathLst>
          </a:custGeom>
          <a:noFill/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11572050" y="2567825"/>
            <a:ext cx="221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7227"/>
                </a:moveTo>
                <a:cubicBezTo>
                  <a:pt x="9591" y="98040"/>
                  <a:pt x="19183" y="128852"/>
                  <a:pt x="39183" y="117648"/>
                </a:cubicBezTo>
                <a:cubicBezTo>
                  <a:pt x="59183" y="106443"/>
                  <a:pt x="89591" y="53221"/>
                  <a:pt x="120000" y="0"/>
                </a:cubicBezTo>
              </a:path>
            </a:pathLst>
          </a:custGeom>
          <a:noFill/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11572048" y="3326202"/>
            <a:ext cx="221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032"/>
                </a:moveTo>
                <a:lnTo>
                  <a:pt x="118677" y="119274"/>
                </a:lnTo>
                <a:cubicBezTo>
                  <a:pt x="128867" y="127459"/>
                  <a:pt x="77320" y="63729"/>
                  <a:pt x="61137" y="63144"/>
                </a:cubicBezTo>
                <a:cubicBezTo>
                  <a:pt x="44953" y="62560"/>
                  <a:pt x="16183" y="126290"/>
                  <a:pt x="21577" y="115765"/>
                </a:cubicBezTo>
                <a:cubicBezTo>
                  <a:pt x="26971" y="105241"/>
                  <a:pt x="60237" y="52620"/>
                  <a:pt x="93503" y="0"/>
                </a:cubicBezTo>
              </a:path>
            </a:pathLst>
          </a:custGeom>
          <a:noFill/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11572050" y="4135125"/>
            <a:ext cx="221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032"/>
                </a:moveTo>
                <a:lnTo>
                  <a:pt x="118677" y="119274"/>
                </a:lnTo>
                <a:cubicBezTo>
                  <a:pt x="128867" y="127459"/>
                  <a:pt x="77320" y="63729"/>
                  <a:pt x="61137" y="63144"/>
                </a:cubicBezTo>
                <a:cubicBezTo>
                  <a:pt x="44953" y="62560"/>
                  <a:pt x="16183" y="126290"/>
                  <a:pt x="21577" y="115765"/>
                </a:cubicBezTo>
                <a:cubicBezTo>
                  <a:pt x="26971" y="105241"/>
                  <a:pt x="60237" y="52620"/>
                  <a:pt x="93503" y="0"/>
                </a:cubicBezTo>
              </a:path>
            </a:pathLst>
          </a:custGeom>
          <a:noFill/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11516500" y="5558499"/>
            <a:ext cx="221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032"/>
                </a:moveTo>
                <a:lnTo>
                  <a:pt x="118677" y="119274"/>
                </a:lnTo>
                <a:cubicBezTo>
                  <a:pt x="128867" y="127459"/>
                  <a:pt x="77320" y="63729"/>
                  <a:pt x="61137" y="63144"/>
                </a:cubicBezTo>
                <a:cubicBezTo>
                  <a:pt x="44953" y="62560"/>
                  <a:pt x="16183" y="126290"/>
                  <a:pt x="21577" y="115765"/>
                </a:cubicBezTo>
                <a:cubicBezTo>
                  <a:pt x="26971" y="105241"/>
                  <a:pt x="60237" y="52620"/>
                  <a:pt x="93503" y="0"/>
                </a:cubicBezTo>
              </a:path>
            </a:pathLst>
          </a:custGeom>
          <a:noFill/>
          <a:ln w="254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 txBox="1"/>
          <p:nvPr/>
        </p:nvSpPr>
        <p:spPr>
          <a:xfrm>
            <a:off x="1064150" y="2160400"/>
            <a:ext cx="8858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 really wanted to see last night’s concert, but I </a:t>
            </a:r>
            <a:r>
              <a:rPr lang="en-US" sz="1600" b="0" i="0" u="sng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couldn’t/wasn’t able to</a:t>
            </a: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 get the time off.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Shape 265"/>
          <p:cNvSpPr txBox="1"/>
          <p:nvPr/>
        </p:nvSpPr>
        <p:spPr>
          <a:xfrm>
            <a:off x="1064151" y="3619600"/>
            <a:ext cx="9447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They </a:t>
            </a:r>
            <a:r>
              <a:rPr lang="en-US" sz="1600" b="0" i="0" u="sng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didn’t need to leave/needn’t have left</a:t>
            </a:r>
            <a:r>
              <a:rPr lang="en-US" sz="1600" b="0" i="0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so early yesterday.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1064151" y="4528663"/>
            <a:ext cx="10349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Clara </a:t>
            </a:r>
            <a:r>
              <a:rPr lang="en-US" sz="1600" b="0" i="0" u="sng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can’t</a:t>
            </a: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 have passed her test because she still doesn’t have her license.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" name="Shape 267"/>
          <p:cNvSpPr txBox="1"/>
          <p:nvPr/>
        </p:nvSpPr>
        <p:spPr>
          <a:xfrm>
            <a:off x="1064151" y="5858250"/>
            <a:ext cx="9290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This time next week, I </a:t>
            </a:r>
            <a:r>
              <a:rPr lang="en-US" sz="1600" b="0" i="0" u="sng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will be able to</a:t>
            </a:r>
            <a:r>
              <a:rPr lang="en-US" sz="1600" b="0" i="0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say that I’m officially a doctor!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9E7F7F3E-0EEA-4015-A3FD-D686F122576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are sometimes referred to as </a:t>
            </a:r>
            <a:r>
              <a:rPr lang="en-US" sz="4400" b="0" i="1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attitude verbs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because they all have a function.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50" y="2739124"/>
            <a:ext cx="10058400" cy="26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Modals of obligation, prohibition and ability.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Other common modal functions of possibility, request, permission, certainty, advice and likelihood.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Modals of deduction and speculation.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alking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about necessity.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Modals of obligation, prohibition and ability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268F8B2B-5AC4-467A-90BA-A85C8B4ADD7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741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odals: 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obligation, prohibition and ability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body" idx="4294967295"/>
          </p:nvPr>
        </p:nvSpPr>
        <p:spPr>
          <a:xfrm>
            <a:off x="514188" y="873668"/>
            <a:ext cx="111636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All modal verbs are auxiliary verbs and show a specific function.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69173" y="5196175"/>
            <a:ext cx="1312227" cy="13122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/>
          <p:nvPr/>
        </p:nvSpPr>
        <p:spPr>
          <a:xfrm>
            <a:off x="7701711" y="5257063"/>
            <a:ext cx="2427600" cy="1190400"/>
          </a:xfrm>
          <a:prstGeom prst="wedgeRoundRectCallout">
            <a:avLst>
              <a:gd name="adj1" fmla="val 62719"/>
              <a:gd name="adj2" fmla="val -1242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and match the modal verbs to the correct functions.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76" name="Shape 76"/>
          <p:cNvGraphicFramePr/>
          <p:nvPr>
            <p:extLst>
              <p:ext uri="{D42A27DB-BD31-4B8C-83A1-F6EECF244321}">
                <p14:modId xmlns:p14="http://schemas.microsoft.com/office/powerpoint/2010/main" val="2264536436"/>
              </p:ext>
            </p:extLst>
          </p:nvPr>
        </p:nvGraphicFramePr>
        <p:xfrm>
          <a:off x="310611" y="1520961"/>
          <a:ext cx="11570800" cy="2253600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289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2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2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8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obligation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obligation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prohibition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ability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2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2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7" name="Shape 77"/>
          <p:cNvSpPr txBox="1"/>
          <p:nvPr/>
        </p:nvSpPr>
        <p:spPr>
          <a:xfrm>
            <a:off x="3617300" y="4663963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Diane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can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play the piano very well.</a:t>
            </a:r>
            <a:endParaRPr sz="160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3617300" y="4663963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Fred won’t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be able to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get here until Sunday.</a:t>
            </a:r>
            <a:endParaRPr sz="160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3617300" y="4663975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You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don’t have to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 wear your uniform tomorrow.</a:t>
            </a:r>
            <a:endParaRPr sz="160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3617300" y="4663975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Sara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was not to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drive the car without her father.</a:t>
            </a:r>
            <a:endParaRPr sz="160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3617300" y="4663975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They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didn’t have to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do their homework until Friday.</a:t>
            </a:r>
            <a:endParaRPr sz="160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3617300" y="4664275"/>
            <a:ext cx="2904000" cy="7899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must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go to the supermarket today to get Tim’s present.</a:t>
            </a:r>
            <a:endParaRPr sz="160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 txBox="1"/>
          <p:nvPr/>
        </p:nvSpPr>
        <p:spPr>
          <a:xfrm>
            <a:off x="3617300" y="4663975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We </a:t>
            </a:r>
            <a:r>
              <a:rPr lang="en-US" sz="1600" b="1">
                <a:latin typeface="Open Sans"/>
                <a:ea typeface="Open Sans"/>
                <a:cs typeface="Open Sans"/>
                <a:sym typeface="Open Sans"/>
              </a:rPr>
              <a:t>mustn’t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wear jewellery in school.</a:t>
            </a:r>
            <a:endParaRPr sz="160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3617300" y="4663975"/>
            <a:ext cx="2904000" cy="5847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Laura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had to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go to the bank yesterday.</a:t>
            </a:r>
            <a:endParaRPr sz="160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5DA39761-1B64-4E0C-BCA3-698D2C5A7F4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7414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odals: 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obligation, prohibition and ability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body" idx="4294967295"/>
          </p:nvPr>
        </p:nvSpPr>
        <p:spPr>
          <a:xfrm>
            <a:off x="514200" y="866675"/>
            <a:ext cx="111636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All modal verbs are auxiliary verbs and show a specific function.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9888" y="3615888"/>
            <a:ext cx="1312201" cy="131220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/>
          <p:nvPr/>
        </p:nvSpPr>
        <p:spPr>
          <a:xfrm>
            <a:off x="1017400" y="3615900"/>
            <a:ext cx="3423300" cy="857700"/>
          </a:xfrm>
          <a:prstGeom prst="wedgeRoundRectCallout">
            <a:avLst>
              <a:gd name="adj1" fmla="val 77409"/>
              <a:gd name="adj2" fmla="val 1827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some modal verbs have more than one function/attitude.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94" name="Shape 94"/>
          <p:cNvGraphicFramePr/>
          <p:nvPr>
            <p:extLst>
              <p:ext uri="{D42A27DB-BD31-4B8C-83A1-F6EECF244321}">
                <p14:modId xmlns:p14="http://schemas.microsoft.com/office/powerpoint/2010/main" val="3685616175"/>
              </p:ext>
            </p:extLst>
          </p:nvPr>
        </p:nvGraphicFramePr>
        <p:xfrm>
          <a:off x="310611" y="1417611"/>
          <a:ext cx="11570800" cy="2075085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257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5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3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2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obligation: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must, have (got) to, had to (past)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obligation: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 have to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prohibition: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mustn’t, can’t (present); couldn’t, was not to (past)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ability: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can, be able to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2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go to the supermarket today to get Tim’s present.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don’t have to 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wear your school uniform tomorrow.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mustn’t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wear jewellery in school.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Diane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play the piano very well.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Laura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to 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 to the bank yesterday.</a:t>
                      </a:r>
                      <a:endParaRPr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didn’t have to 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 their homework until Friday.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Sara </a:t>
                      </a:r>
                      <a:r>
                        <a:rPr lang="en-US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 not to </a:t>
                      </a:r>
                      <a:r>
                        <a:rPr lang="en-US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drive the car without her father.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Fred won’t </a:t>
                      </a:r>
                      <a:r>
                        <a:rPr lang="en-US" b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 able to</a:t>
                      </a:r>
                      <a:r>
                        <a:rPr lang="en-US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get here until Sunday.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5" name="Shape 95"/>
          <p:cNvSpPr/>
          <p:nvPr/>
        </p:nvSpPr>
        <p:spPr>
          <a:xfrm>
            <a:off x="1332300" y="4655925"/>
            <a:ext cx="2463600" cy="985500"/>
          </a:xfrm>
          <a:prstGeom prst="wedgeRoundRectCallout">
            <a:avLst>
              <a:gd name="adj1" fmla="val 120494"/>
              <a:gd name="adj2" fmla="val -5883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modal verbs have no past form. E.g.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for obligation in the past is always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had to.</a:t>
            </a:r>
            <a:endParaRPr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/>
          <p:nvPr/>
        </p:nvSpPr>
        <p:spPr>
          <a:xfrm rot="-817282">
            <a:off x="580493" y="2398824"/>
            <a:ext cx="2250911" cy="3040601"/>
          </a:xfrm>
          <a:prstGeom prst="arc">
            <a:avLst>
              <a:gd name="adj1" fmla="val 7037644"/>
              <a:gd name="adj2" fmla="val 1329710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3871125" y="5497950"/>
            <a:ext cx="2129100" cy="1167000"/>
          </a:xfrm>
          <a:prstGeom prst="wedgeRoundRectCallout">
            <a:avLst>
              <a:gd name="adj1" fmla="val 41176"/>
              <a:gd name="adj2" fmla="val -9248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Same here with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mustn’t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There is no past form, so we need to use either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couldn’t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not to.</a:t>
            </a:r>
            <a:endParaRPr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6292038" y="5497950"/>
            <a:ext cx="2129100" cy="1167000"/>
          </a:xfrm>
          <a:prstGeom prst="wedgeRoundRectCallout">
            <a:avLst>
              <a:gd name="adj1" fmla="val -43329"/>
              <a:gd name="adj2" fmla="val -9086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careful!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 have to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means ‘there is no obligation to’, but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mustn’t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means ‘it is prohibited to’.</a:t>
            </a:r>
            <a:endParaRPr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8502138" y="4655925"/>
            <a:ext cx="2463600" cy="985500"/>
          </a:xfrm>
          <a:prstGeom prst="wedgeRoundRectCallout">
            <a:avLst>
              <a:gd name="adj1" fmla="val -119032"/>
              <a:gd name="adj2" fmla="val -5692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all the modal verbs (and semi-modals) are followed by a bare infinitive. </a:t>
            </a:r>
            <a:endParaRPr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7654188" y="3552000"/>
            <a:ext cx="4159500" cy="985500"/>
          </a:xfrm>
          <a:prstGeom prst="wedgeRoundRectCallout">
            <a:avLst>
              <a:gd name="adj1" fmla="val -69595"/>
              <a:gd name="adj2" fmla="val 2163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is no future, gerund or infinitive form of c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so we must use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able to.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E.g. </a:t>
            </a:r>
            <a:r>
              <a:rPr lang="en-US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Being able to</a:t>
            </a:r>
            <a:r>
              <a:rPr lang="en-US" b="0" i="0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speak every day is great; I must </a:t>
            </a:r>
            <a:r>
              <a:rPr lang="en-US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able to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get back by Wednesday.</a:t>
            </a:r>
            <a:endParaRPr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9925075" y="5858123"/>
            <a:ext cx="2016561" cy="64253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Other modal functions…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Shape 102"/>
          <p:cNvSpPr/>
          <p:nvPr/>
        </p:nvSpPr>
        <p:spPr>
          <a:xfrm rot="3407536" flipH="1">
            <a:off x="3032993" y="-134278"/>
            <a:ext cx="3805350" cy="4133024"/>
          </a:xfrm>
          <a:prstGeom prst="arc">
            <a:avLst>
              <a:gd name="adj1" fmla="val 7481789"/>
              <a:gd name="adj2" fmla="val 14177290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Shape 103"/>
          <p:cNvSpPr/>
          <p:nvPr/>
        </p:nvSpPr>
        <p:spPr>
          <a:xfrm rot="3407578" flipH="1">
            <a:off x="5287717" y="-1030565"/>
            <a:ext cx="2832566" cy="6170038"/>
          </a:xfrm>
          <a:prstGeom prst="arc">
            <a:avLst>
              <a:gd name="adj1" fmla="val 5575590"/>
              <a:gd name="adj2" fmla="val 14648927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5258375" y="2122001"/>
            <a:ext cx="798300" cy="3485100"/>
          </a:xfrm>
          <a:prstGeom prst="arc">
            <a:avLst>
              <a:gd name="adj1" fmla="val 5537716"/>
              <a:gd name="adj2" fmla="val 1590136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542C3AEF-84BB-4304-9548-01FA2E2E0F7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56971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4462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 common modal functions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11" name="Shape 111"/>
          <p:cNvGraphicFramePr/>
          <p:nvPr>
            <p:extLst>
              <p:ext uri="{D42A27DB-BD31-4B8C-83A1-F6EECF244321}">
                <p14:modId xmlns:p14="http://schemas.microsoft.com/office/powerpoint/2010/main" val="2030710755"/>
              </p:ext>
            </p:extLst>
          </p:nvPr>
        </p:nvGraphicFramePr>
        <p:xfrm>
          <a:off x="313888" y="972742"/>
          <a:ext cx="11564200" cy="3443595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3855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5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3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9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possibility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permission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requests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7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lang="en-GB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advice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likelihood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certainty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6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2" name="Shape 112"/>
          <p:cNvSpPr txBox="1"/>
          <p:nvPr/>
        </p:nvSpPr>
        <p:spPr>
          <a:xfrm>
            <a:off x="4169425" y="5048113"/>
            <a:ext cx="3480000" cy="3651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The car </a:t>
            </a: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should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be fixed by now.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4169425" y="5048125"/>
            <a:ext cx="3480000" cy="3651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may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start a new course next year.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4169425" y="5048125"/>
            <a:ext cx="3480000" cy="508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Amy </a:t>
            </a: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could have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spoken fluent German (is she had stayed in Bonn for longer).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4169425" y="5048125"/>
            <a:ext cx="3480000" cy="3651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You </a:t>
            </a: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can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 finish this essay later.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4169425" y="5048125"/>
            <a:ext cx="3480000" cy="3651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Mary </a:t>
            </a: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should have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gone alone.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4169425" y="5048125"/>
            <a:ext cx="3480000" cy="3651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May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I close the window, please?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4169425" y="5048125"/>
            <a:ext cx="3480000" cy="508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b="1">
                <a:latin typeface="Open Sans"/>
                <a:ea typeface="Open Sans"/>
                <a:cs typeface="Open Sans"/>
                <a:sym typeface="Open Sans"/>
              </a:rPr>
              <a:t>Would </a:t>
            </a:r>
            <a:r>
              <a:rPr lang="en-US">
                <a:latin typeface="Open Sans"/>
                <a:ea typeface="Open Sans"/>
                <a:cs typeface="Open Sans"/>
                <a:sym typeface="Open Sans"/>
              </a:rPr>
              <a:t>you buy me a newspaper while you’re out, please?</a:t>
            </a:r>
            <a:endParaRPr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4169450" y="5048125"/>
            <a:ext cx="3480000" cy="508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The skiing trip </a:t>
            </a:r>
            <a:r>
              <a:rPr lang="en-US" b="1" dirty="0">
                <a:latin typeface="Open Sans"/>
                <a:ea typeface="Open Sans"/>
                <a:cs typeface="Open Sans"/>
                <a:sym typeface="Open Sans"/>
              </a:rPr>
              <a:t>will 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be a success, I’m sure.</a:t>
            </a:r>
            <a:endParaRPr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4169450" y="5048125"/>
            <a:ext cx="3480000" cy="3651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Luke </a:t>
            </a:r>
            <a:r>
              <a:rPr lang="en-US" b="1" dirty="0">
                <a:latin typeface="Open Sans"/>
                <a:ea typeface="Open Sans"/>
                <a:cs typeface="Open Sans"/>
                <a:sym typeface="Open Sans"/>
              </a:rPr>
              <a:t>ought not to 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drive so fast.</a:t>
            </a:r>
            <a:endParaRPr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26150" y="4917425"/>
            <a:ext cx="1351950" cy="135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/>
          <p:nvPr/>
        </p:nvSpPr>
        <p:spPr>
          <a:xfrm>
            <a:off x="7914338" y="5264768"/>
            <a:ext cx="2346900" cy="858300"/>
          </a:xfrm>
          <a:prstGeom prst="wedgeRoundRectCallout">
            <a:avLst>
              <a:gd name="adj1" fmla="val 57118"/>
              <a:gd name="adj2" fmla="val 62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Now look at these examples and match them to the functions.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5FC9A42F-D831-4571-A7C1-60990FA0553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4462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 common modal functions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7374" y="3950798"/>
            <a:ext cx="1312050" cy="131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/>
          <p:nvPr/>
        </p:nvSpPr>
        <p:spPr>
          <a:xfrm>
            <a:off x="275324" y="4007325"/>
            <a:ext cx="4086300" cy="2336700"/>
          </a:xfrm>
          <a:prstGeom prst="wedgeRoundRectCallout">
            <a:avLst>
              <a:gd name="adj1" fmla="val 76972"/>
              <a:gd name="adj2" fmla="val -1830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these two examples. When we talk about a possibility in the past, we use </a:t>
            </a:r>
            <a:r>
              <a:rPr lang="en-US" sz="1600" b="0" i="1" u="sng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could/might + have + past participle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Similarly, we can use </a:t>
            </a:r>
            <a:r>
              <a:rPr lang="en-US" sz="1600" b="0" i="1" u="sng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should/ought to + have + past participle</a:t>
            </a:r>
            <a:r>
              <a:rPr lang="en-US" sz="1600" b="0" i="1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express criticism or regret about the past – as if you are giving advice about something in the past that you can’t change.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31" name="Shape 131"/>
          <p:cNvGraphicFramePr/>
          <p:nvPr>
            <p:extLst>
              <p:ext uri="{D42A27DB-BD31-4B8C-83A1-F6EECF244321}">
                <p14:modId xmlns:p14="http://schemas.microsoft.com/office/powerpoint/2010/main" val="4085047782"/>
              </p:ext>
            </p:extLst>
          </p:nvPr>
        </p:nvGraphicFramePr>
        <p:xfrm>
          <a:off x="450601" y="913902"/>
          <a:ext cx="10822725" cy="2052350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360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7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7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possibility: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can, could, may, might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permission: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can, could, may, might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requests: </a:t>
                      </a:r>
                      <a:r>
                        <a:rPr lang="en-US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would, could, can</a:t>
                      </a:r>
                      <a:endParaRPr lang="en-US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</a:t>
                      </a:r>
                      <a:r>
                        <a:rPr lang="en-US" sz="16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may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start a new course next year.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 </a:t>
                      </a:r>
                      <a:r>
                        <a:rPr lang="en-US" sz="16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finish this essay after class.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you buy m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 newspaper while you’re out, please?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Amy </a:t>
                      </a:r>
                      <a:r>
                        <a:rPr lang="en-US" sz="16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 have 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spoken fluent German (if she had stayed in Bonn for longer).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May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I close the window, please?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2" name="Shape 132"/>
          <p:cNvGraphicFramePr/>
          <p:nvPr>
            <p:extLst>
              <p:ext uri="{D42A27DB-BD31-4B8C-83A1-F6EECF244321}">
                <p14:modId xmlns:p14="http://schemas.microsoft.com/office/powerpoint/2010/main" val="2045320362"/>
              </p:ext>
            </p:extLst>
          </p:nvPr>
        </p:nvGraphicFramePr>
        <p:xfrm>
          <a:off x="450601" y="2582545"/>
          <a:ext cx="10822725" cy="1320830"/>
        </p:xfrm>
        <a:graphic>
          <a:graphicData uri="http://schemas.openxmlformats.org/drawingml/2006/table">
            <a:tbl>
              <a:tblPr firstRow="1" bandRow="1">
                <a:noFill/>
                <a:tableStyleId>{13C80AC5-D694-48E8-8175-E0D94A173A3C}</a:tableStyleId>
              </a:tblPr>
              <a:tblGrid>
                <a:gridCol w="360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7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7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GB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advice: </a:t>
                      </a:r>
                      <a:r>
                        <a:rPr lang="en-GB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should/shouldn’t, ought to/ought not to</a:t>
                      </a:r>
                      <a:endParaRPr lang="en-GB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likelihood: </a:t>
                      </a:r>
                      <a:r>
                        <a:rPr lang="en-US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should</a:t>
                      </a:r>
                      <a:endParaRPr lang="en-US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certainty: </a:t>
                      </a:r>
                      <a:r>
                        <a:rPr lang="en-US" sz="1600" b="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will</a:t>
                      </a:r>
                      <a:endParaRPr lang="en-US"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Luke </a:t>
                      </a:r>
                      <a:r>
                        <a:rPr lang="en-US" sz="16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ought not to 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drive so fast.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car </a:t>
                      </a:r>
                      <a:r>
                        <a:rPr lang="en-US" sz="16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should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be fixed by now.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skiing trip </a:t>
                      </a:r>
                      <a:r>
                        <a:rPr lang="en-US" sz="1600" b="1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will</a:t>
                      </a: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be a success, I’m sure.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Mary </a:t>
                      </a:r>
                      <a:r>
                        <a:rPr lang="en-US" sz="1600" b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should have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gone alone.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3" name="Shape 133"/>
          <p:cNvSpPr/>
          <p:nvPr/>
        </p:nvSpPr>
        <p:spPr>
          <a:xfrm rot="-6656441">
            <a:off x="343563" y="3734535"/>
            <a:ext cx="566252" cy="535711"/>
          </a:xfrm>
          <a:prstGeom prst="arc">
            <a:avLst>
              <a:gd name="adj1" fmla="val 15048527"/>
              <a:gd name="adj2" fmla="val 2098435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Shape 134"/>
          <p:cNvSpPr/>
          <p:nvPr/>
        </p:nvSpPr>
        <p:spPr>
          <a:xfrm rot="-6656486">
            <a:off x="-130318" y="1815504"/>
            <a:ext cx="4045736" cy="3426690"/>
          </a:xfrm>
          <a:prstGeom prst="arc">
            <a:avLst>
              <a:gd name="adj1" fmla="val 15779253"/>
              <a:gd name="adj2" fmla="val 2021019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887370" y="5425135"/>
            <a:ext cx="2426400" cy="1219800"/>
          </a:xfrm>
          <a:prstGeom prst="wedgeRoundRectCallout">
            <a:avLst>
              <a:gd name="adj1" fmla="val 11416"/>
              <a:gd name="adj2" fmla="val -5995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that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ought to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 the negative is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ought not to.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don’t use a contraction.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7985400" y="4007325"/>
            <a:ext cx="2650200" cy="1746900"/>
          </a:xfrm>
          <a:prstGeom prst="wedgeRoundRectCallout">
            <a:avLst>
              <a:gd name="adj1" fmla="val -89696"/>
              <a:gd name="adj2" fmla="val -491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we talk about permission in the past, we use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allowed to.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It’s often in the passive voice. E.g. You were allowed to open the window.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/>
          <p:nvPr/>
        </p:nvSpPr>
        <p:spPr>
          <a:xfrm rot="9624216">
            <a:off x="7157435" y="783596"/>
            <a:ext cx="1731703" cy="3605737"/>
          </a:xfrm>
          <a:prstGeom prst="arc">
            <a:avLst>
              <a:gd name="adj1" fmla="val 17198935"/>
              <a:gd name="adj2" fmla="val 280077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9925075" y="5858123"/>
            <a:ext cx="2016561" cy="64253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Modals of deduction.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/>
          <p:nvPr/>
        </p:nvSpPr>
        <p:spPr>
          <a:xfrm rot="5807975" flipH="1">
            <a:off x="2112576" y="2326877"/>
            <a:ext cx="2450234" cy="4460596"/>
          </a:xfrm>
          <a:prstGeom prst="arc">
            <a:avLst>
              <a:gd name="adj1" fmla="val 14919221"/>
              <a:gd name="adj2" fmla="val 2132560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A81D7F75-2EE6-4B19-8083-71DD77E3C48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30335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4462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odals of deduction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450601" y="899059"/>
            <a:ext cx="11163600" cy="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modal verbs of deduction to speculate about a situation and show how certain we are.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47" name="Shape 147"/>
          <p:cNvGrpSpPr/>
          <p:nvPr/>
        </p:nvGrpSpPr>
        <p:grpSpPr>
          <a:xfrm>
            <a:off x="450601" y="1632858"/>
            <a:ext cx="3495514" cy="4201123"/>
            <a:chOff x="172602" y="1694710"/>
            <a:chExt cx="3585592" cy="4065993"/>
          </a:xfrm>
        </p:grpSpPr>
        <p:cxnSp>
          <p:nvCxnSpPr>
            <p:cNvPr id="148" name="Shape 148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noFill/>
            <a:ln w="298450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9" name="Shape 149"/>
            <p:cNvCxnSpPr/>
            <p:nvPr/>
          </p:nvCxnSpPr>
          <p:spPr>
            <a:xfrm rot="10800000" flipH="1">
              <a:off x="2862583" y="1879194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0" name="Shape 150"/>
            <p:cNvCxnSpPr/>
            <p:nvPr/>
          </p:nvCxnSpPr>
          <p:spPr>
            <a:xfrm rot="10800000" flipH="1">
              <a:off x="2862579" y="3663030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1" name="Shape 151"/>
            <p:cNvCxnSpPr/>
            <p:nvPr/>
          </p:nvCxnSpPr>
          <p:spPr>
            <a:xfrm rot="10800000" flipH="1">
              <a:off x="2844615" y="5538811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52" name="Shape 152"/>
            <p:cNvSpPr txBox="1"/>
            <p:nvPr/>
          </p:nvSpPr>
          <p:spPr>
            <a:xfrm>
              <a:off x="181079" y="1694710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</a:t>
              </a:r>
              <a:r>
                <a:rPr lang="en-US" sz="16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not</a:t>
              </a: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3" name="Shape 153"/>
            <p:cNvSpPr txBox="1"/>
            <p:nvPr/>
          </p:nvSpPr>
          <p:spPr>
            <a:xfrm>
              <a:off x="1981001" y="3460191"/>
              <a:ext cx="8877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50:50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4" name="Shape 154"/>
            <p:cNvSpPr txBox="1"/>
            <p:nvPr/>
          </p:nvSpPr>
          <p:spPr>
            <a:xfrm>
              <a:off x="172602" y="5338009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 rot="-5400000">
              <a:off x="2417737" y="3668024"/>
              <a:ext cx="1807660" cy="3470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Open Sans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CERTAINTY</a:t>
              </a:r>
              <a:endPara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6" name="Shape 156"/>
          <p:cNvSpPr/>
          <p:nvPr/>
        </p:nvSpPr>
        <p:spPr>
          <a:xfrm>
            <a:off x="5436475" y="2842275"/>
            <a:ext cx="50757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latin typeface="Open Sans"/>
                <a:ea typeface="Open Sans"/>
                <a:cs typeface="Open Sans"/>
                <a:sym typeface="Open Sans"/>
              </a:rPr>
              <a:t>Alex </a:t>
            </a:r>
            <a:r>
              <a:rPr lang="en-US" sz="1600" b="1" i="0" u="none" strike="noStrike" cap="none">
                <a:latin typeface="Open Sans"/>
                <a:ea typeface="Open Sans"/>
                <a:cs typeface="Open Sans"/>
                <a:sym typeface="Open Sans"/>
              </a:rPr>
              <a:t>must be </a:t>
            </a:r>
            <a:r>
              <a:rPr lang="en-US" sz="1600" b="0" i="0" u="none" strike="noStrike" cap="none">
                <a:latin typeface="Open Sans"/>
                <a:ea typeface="Open Sans"/>
                <a:cs typeface="Open Sans"/>
                <a:sym typeface="Open Sans"/>
              </a:rPr>
              <a:t>here already. Her car is outside.</a:t>
            </a:r>
            <a:endParaRPr sz="16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5436475" y="2123557"/>
            <a:ext cx="65277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latin typeface="Open Sans"/>
                <a:ea typeface="Open Sans"/>
                <a:cs typeface="Open Sans"/>
                <a:sym typeface="Open Sans"/>
              </a:rPr>
              <a:t>Carla </a:t>
            </a:r>
            <a:r>
              <a:rPr lang="en-US" sz="1600" b="1" i="0" u="none" strike="noStrike" cap="none">
                <a:latin typeface="Open Sans"/>
                <a:ea typeface="Open Sans"/>
                <a:cs typeface="Open Sans"/>
                <a:sym typeface="Open Sans"/>
              </a:rPr>
              <a:t>might</a:t>
            </a:r>
            <a:r>
              <a:rPr lang="en-US" sz="1600" b="0" i="0" u="none" strike="noStrike" cap="none">
                <a:latin typeface="Open Sans"/>
                <a:ea typeface="Open Sans"/>
                <a:cs typeface="Open Sans"/>
                <a:sym typeface="Open Sans"/>
              </a:rPr>
              <a:t> come round later, but it depends when she finishes work.</a:t>
            </a:r>
            <a:endParaRPr sz="1600" b="0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5436475" y="3362927"/>
            <a:ext cx="58881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latin typeface="Open Sans"/>
                <a:ea typeface="Open Sans"/>
                <a:cs typeface="Open Sans"/>
                <a:sym typeface="Open Sans"/>
              </a:rPr>
              <a:t>Lauren </a:t>
            </a:r>
            <a:r>
              <a:rPr lang="en-US" sz="1600" b="1" i="0" u="none" strike="noStrike" cap="none">
                <a:latin typeface="Open Sans"/>
                <a:ea typeface="Open Sans"/>
                <a:cs typeface="Open Sans"/>
                <a:sym typeface="Open Sans"/>
              </a:rPr>
              <a:t>can’t be </a:t>
            </a:r>
            <a:r>
              <a:rPr lang="en-US" sz="1600" b="0" i="0" u="none" strike="noStrike" cap="none">
                <a:latin typeface="Open Sans"/>
                <a:ea typeface="Open Sans"/>
                <a:cs typeface="Open Sans"/>
                <a:sym typeface="Open Sans"/>
              </a:rPr>
              <a:t>qualified, She only started university last year!</a:t>
            </a:r>
            <a:endParaRPr sz="1600" b="0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84675" y="4672475"/>
            <a:ext cx="1351950" cy="135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/>
          <p:nvPr/>
        </p:nvSpPr>
        <p:spPr>
          <a:xfrm>
            <a:off x="6111850" y="4784534"/>
            <a:ext cx="3138900" cy="1239900"/>
          </a:xfrm>
          <a:prstGeom prst="wedgeRoundRectCallout">
            <a:avLst>
              <a:gd name="adj1" fmla="val 73109"/>
              <a:gd name="adj2" fmla="val 402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modals of deduction in context and put them on the scale of certainty.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D95260B3-D89F-4A9F-939B-FA9221EAD65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odals of deduction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450601" y="960891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past modals of deduction to </a:t>
            </a: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speculate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or make </a:t>
            </a: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deductions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about </a:t>
            </a: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certainty.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67" name="Shape 167"/>
          <p:cNvGrpSpPr/>
          <p:nvPr/>
        </p:nvGrpSpPr>
        <p:grpSpPr>
          <a:xfrm>
            <a:off x="4831668" y="1896059"/>
            <a:ext cx="987580" cy="3652567"/>
            <a:chOff x="4902284" y="1902323"/>
            <a:chExt cx="987580" cy="3652567"/>
          </a:xfrm>
        </p:grpSpPr>
        <p:sp>
          <p:nvSpPr>
            <p:cNvPr id="168" name="Shape 168"/>
            <p:cNvSpPr/>
            <p:nvPr/>
          </p:nvSpPr>
          <p:spPr>
            <a:xfrm>
              <a:off x="4902284" y="1902323"/>
              <a:ext cx="562315" cy="3652567"/>
            </a:xfrm>
            <a:prstGeom prst="rightBracket">
              <a:avLst>
                <a:gd name="adj" fmla="val 8333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9" name="Shape 169"/>
            <p:cNvSpPr txBox="1"/>
            <p:nvPr/>
          </p:nvSpPr>
          <p:spPr>
            <a:xfrm rot="5400000">
              <a:off x="5048358" y="3519375"/>
              <a:ext cx="1278090" cy="4049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9C4E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F49C4E"/>
                  </a:solidFill>
                  <a:latin typeface="Open Sans"/>
                  <a:ea typeface="Open Sans"/>
                  <a:cs typeface="Open Sans"/>
                  <a:sym typeface="Open Sans"/>
                </a:rPr>
                <a:t>opposites</a:t>
              </a:r>
              <a:endParaRPr sz="1600" b="0" i="0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70" name="Shape 170"/>
          <p:cNvGrpSpPr/>
          <p:nvPr/>
        </p:nvGrpSpPr>
        <p:grpSpPr>
          <a:xfrm>
            <a:off x="104362" y="1683998"/>
            <a:ext cx="4878888" cy="4076705"/>
            <a:chOff x="172602" y="1683998"/>
            <a:chExt cx="4878888" cy="4076705"/>
          </a:xfrm>
        </p:grpSpPr>
        <p:cxnSp>
          <p:nvCxnSpPr>
            <p:cNvPr id="171" name="Shape 171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noFill/>
            <a:ln w="298450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2" name="Shape 172"/>
            <p:cNvCxnSpPr/>
            <p:nvPr/>
          </p:nvCxnSpPr>
          <p:spPr>
            <a:xfrm rot="10800000" flipH="1">
              <a:off x="2862583" y="1879194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3" name="Shape 173"/>
            <p:cNvCxnSpPr/>
            <p:nvPr/>
          </p:nvCxnSpPr>
          <p:spPr>
            <a:xfrm rot="10800000" flipH="1">
              <a:off x="2862579" y="3663030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4" name="Shape 174"/>
            <p:cNvCxnSpPr/>
            <p:nvPr/>
          </p:nvCxnSpPr>
          <p:spPr>
            <a:xfrm rot="10800000" flipH="1">
              <a:off x="2844615" y="5538811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5" name="Shape 175"/>
            <p:cNvSpPr txBox="1"/>
            <p:nvPr/>
          </p:nvSpPr>
          <p:spPr>
            <a:xfrm>
              <a:off x="181079" y="1694710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</a:t>
              </a:r>
              <a:r>
                <a:rPr lang="en-US" sz="16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not</a:t>
              </a: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6" name="Shape 176"/>
            <p:cNvSpPr txBox="1"/>
            <p:nvPr/>
          </p:nvSpPr>
          <p:spPr>
            <a:xfrm>
              <a:off x="1981001" y="3460191"/>
              <a:ext cx="8877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50:50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172602" y="5338009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8" name="Shape 178"/>
            <p:cNvSpPr txBox="1"/>
            <p:nvPr/>
          </p:nvSpPr>
          <p:spPr>
            <a:xfrm>
              <a:off x="3799287" y="1683998"/>
              <a:ext cx="947695" cy="338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4686"/>
                </a:buClr>
                <a:buSzPts val="1600"/>
                <a:buFont typeface="Open Sans"/>
                <a:buNone/>
              </a:pPr>
              <a:r>
                <a:rPr lang="en-US" sz="1600" i="1" dirty="0">
                  <a:solidFill>
                    <a:srgbClr val="1B4686"/>
                  </a:solidFill>
                  <a:latin typeface="Open Sans"/>
                  <a:ea typeface="Open Sans"/>
                  <a:cs typeface="Open Sans"/>
                  <a:sym typeface="Open Sans"/>
                </a:rPr>
                <a:t>c</a:t>
              </a:r>
              <a:r>
                <a:rPr lang="en-US" sz="1600" b="0" i="1" u="none" strike="noStrike" cap="none" dirty="0">
                  <a:solidFill>
                    <a:srgbClr val="1B4686"/>
                  </a:solidFill>
                  <a:latin typeface="Open Sans"/>
                  <a:ea typeface="Open Sans"/>
                  <a:cs typeface="Open Sans"/>
                  <a:sym typeface="Open Sans"/>
                </a:rPr>
                <a:t>an’t be</a:t>
              </a:r>
              <a:endParaRPr sz="1600" b="0" i="1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9" name="Shape 179"/>
            <p:cNvSpPr txBox="1"/>
            <p:nvPr/>
          </p:nvSpPr>
          <p:spPr>
            <a:xfrm>
              <a:off x="3758190" y="3509250"/>
              <a:ext cx="1293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4686"/>
                </a:buClr>
                <a:buSzPts val="1600"/>
                <a:buFont typeface="Open Sans"/>
                <a:buNone/>
              </a:pPr>
              <a:r>
                <a:rPr lang="en-US" sz="1600" i="1" dirty="0">
                  <a:solidFill>
                    <a:srgbClr val="1B4686"/>
                  </a:solidFill>
                  <a:latin typeface="Open Sans"/>
                  <a:ea typeface="Open Sans"/>
                  <a:cs typeface="Open Sans"/>
                  <a:sym typeface="Open Sans"/>
                </a:rPr>
                <a:t>m</a:t>
              </a:r>
              <a:r>
                <a:rPr lang="en-US" sz="1600" b="0" i="1" u="none" strike="noStrike" cap="none" dirty="0">
                  <a:solidFill>
                    <a:srgbClr val="1B4686"/>
                  </a:solidFill>
                  <a:latin typeface="Open Sans"/>
                  <a:ea typeface="Open Sans"/>
                  <a:cs typeface="Open Sans"/>
                  <a:sym typeface="Open Sans"/>
                </a:rPr>
                <a:t>ight/may</a:t>
              </a:r>
              <a:endParaRPr sz="1600" b="0" i="1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0" name="Shape 180"/>
            <p:cNvSpPr txBox="1"/>
            <p:nvPr/>
          </p:nvSpPr>
          <p:spPr>
            <a:xfrm>
              <a:off x="3799291" y="5321050"/>
              <a:ext cx="11109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B4686"/>
                </a:buClr>
                <a:buSzPts val="1600"/>
                <a:buFont typeface="Open Sans"/>
                <a:buNone/>
              </a:pPr>
              <a:r>
                <a:rPr lang="en-US" sz="1600" i="1" dirty="0">
                  <a:solidFill>
                    <a:srgbClr val="1B4686"/>
                  </a:solidFill>
                  <a:latin typeface="Open Sans"/>
                  <a:ea typeface="Open Sans"/>
                  <a:cs typeface="Open Sans"/>
                  <a:sym typeface="Open Sans"/>
                </a:rPr>
                <a:t>m</a:t>
              </a:r>
              <a:r>
                <a:rPr lang="en-US" sz="1600" b="0" i="1" u="none" strike="noStrike" cap="none" dirty="0">
                  <a:solidFill>
                    <a:srgbClr val="1B4686"/>
                  </a:solidFill>
                  <a:latin typeface="Open Sans"/>
                  <a:ea typeface="Open Sans"/>
                  <a:cs typeface="Open Sans"/>
                  <a:sym typeface="Open Sans"/>
                </a:rPr>
                <a:t>ust be</a:t>
              </a:r>
              <a:endParaRPr sz="1600" b="0" i="1" u="none" strike="noStrike" cap="none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 rot="-5400000">
              <a:off x="2417737" y="3668024"/>
              <a:ext cx="1807660" cy="3470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Open Sans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CERTAINTY</a:t>
              </a:r>
              <a:endPara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" name="Shape 182"/>
          <p:cNvSpPr/>
          <p:nvPr/>
        </p:nvSpPr>
        <p:spPr>
          <a:xfrm>
            <a:off x="6992925" y="2043075"/>
            <a:ext cx="2642400" cy="1067700"/>
          </a:xfrm>
          <a:prstGeom prst="wedgeRoundRectCallout">
            <a:avLst>
              <a:gd name="adj1" fmla="val 62162"/>
              <a:gd name="adj2" fmla="val 304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Careful here. The opposite of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 be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can’t be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mustn’t be.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07900" y="1597925"/>
            <a:ext cx="1355599" cy="1355599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/>
          <p:nvPr/>
        </p:nvSpPr>
        <p:spPr>
          <a:xfrm>
            <a:off x="6992925" y="3306425"/>
            <a:ext cx="2642400" cy="2352900"/>
          </a:xfrm>
          <a:prstGeom prst="wedgeRoundRectCallout">
            <a:avLst>
              <a:gd name="adj1" fmla="val 60591"/>
              <a:gd name="adj2" fmla="val 149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can also use these modal verbs of deduction to speculate about the past using the structure </a:t>
            </a:r>
            <a:r>
              <a:rPr lang="en-US" sz="1600" b="0" i="1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can’t/must/might/may + have + past participle</a:t>
            </a:r>
            <a:r>
              <a:rPr lang="en-US" sz="1600" b="0" i="1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E.g. She must have arrived already.</a:t>
            </a:r>
            <a:endParaRPr sz="1600" b="0" i="0" u="sng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3710301" y="5659600"/>
            <a:ext cx="22527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1600" b="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ust have </a:t>
            </a:r>
            <a:r>
              <a:rPr lang="en-US" sz="1600" b="0" i="0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+ past participle</a:t>
            </a:r>
            <a:endParaRPr sz="1600" b="0" i="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 txBox="1"/>
          <p:nvPr/>
        </p:nvSpPr>
        <p:spPr>
          <a:xfrm>
            <a:off x="3689950" y="3878600"/>
            <a:ext cx="18492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1600" b="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ight/may have </a:t>
            </a:r>
            <a:r>
              <a:rPr lang="en-US" sz="1600" b="0" i="0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+ past participle</a:t>
            </a:r>
            <a:endParaRPr sz="1600" b="0" i="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3714627" y="2044750"/>
            <a:ext cx="16218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1600" b="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an’t have </a:t>
            </a:r>
            <a:r>
              <a:rPr lang="en-US" sz="1600" b="0" i="0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+ past participle</a:t>
            </a:r>
            <a:endParaRPr sz="1600" b="0" i="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9635319" y="5760703"/>
            <a:ext cx="2306400" cy="8409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Talking about necessity…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A12BFDAB-0DF6-40BA-8380-6CDC1C91D20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4462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alking about necessity (or lack of it)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450601" y="899059"/>
            <a:ext cx="11163644" cy="73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925" y="1062661"/>
            <a:ext cx="1466825" cy="1466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/>
          <p:nvPr/>
        </p:nvSpPr>
        <p:spPr>
          <a:xfrm>
            <a:off x="2719768" y="1262429"/>
            <a:ext cx="2804400" cy="1142700"/>
          </a:xfrm>
          <a:prstGeom prst="wedgeRoundRectCallout">
            <a:avLst>
              <a:gd name="adj1" fmla="val -62274"/>
              <a:gd name="adj2" fmla="val -13414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I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 to bring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anything to your birthday party? Last year, I brought the cake, remember?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9" name="Shape 1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74475" y="1159902"/>
            <a:ext cx="1466824" cy="146679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/>
          <p:nvPr/>
        </p:nvSpPr>
        <p:spPr>
          <a:xfrm>
            <a:off x="5991164" y="1207509"/>
            <a:ext cx="3342300" cy="1371600"/>
          </a:xfrm>
          <a:prstGeom prst="wedgeRoundRectCallout">
            <a:avLst>
              <a:gd name="adj1" fmla="val 61900"/>
              <a:gd name="adj2" fmla="val -8228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have brought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cake last year! And you definitely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need to do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 again this year. Really, you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come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anything.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1" name="Shape 20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62585" y="2850628"/>
            <a:ext cx="1466825" cy="146679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/>
          <p:nvPr/>
        </p:nvSpPr>
        <p:spPr>
          <a:xfrm>
            <a:off x="1687425" y="3112200"/>
            <a:ext cx="3145200" cy="1047000"/>
          </a:xfrm>
          <a:prstGeom prst="wedgeRoundRectCallout">
            <a:avLst>
              <a:gd name="adj1" fmla="val 68627"/>
              <a:gd name="adj2" fmla="val 668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conversation. All the parts in bold talk about necessity (or lack of it). Which of the phrases refers to the past?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1030875" y="4782475"/>
            <a:ext cx="1933800" cy="836100"/>
          </a:xfrm>
          <a:prstGeom prst="cloudCallout">
            <a:avLst>
              <a:gd name="adj1" fmla="val 50628"/>
              <a:gd name="adj2" fmla="val -10484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b="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Needn’t have brought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7359425" y="3112200"/>
            <a:ext cx="2880600" cy="1047000"/>
          </a:xfrm>
          <a:prstGeom prst="wedgeRoundRectCallout">
            <a:avLst>
              <a:gd name="adj1" fmla="val -63482"/>
              <a:gd name="adj2" fmla="val 545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there any difference in meaning between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need to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needn’t?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10054373" y="4304425"/>
            <a:ext cx="1306500" cy="836100"/>
          </a:xfrm>
          <a:prstGeom prst="cloudCallout">
            <a:avLst>
              <a:gd name="adj1" fmla="val -76179"/>
              <a:gd name="adj2" fmla="val -5442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b="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4934377" y="5162931"/>
            <a:ext cx="2323200" cy="967800"/>
          </a:xfrm>
          <a:prstGeom prst="wedgeRoundRectCallout">
            <a:avLst>
              <a:gd name="adj1" fmla="val -4099"/>
              <a:gd name="adj2" fmla="val -12501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using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 the past, what structure do we use?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Shape 207"/>
          <p:cNvSpPr/>
          <p:nvPr/>
        </p:nvSpPr>
        <p:spPr>
          <a:xfrm>
            <a:off x="7627550" y="5351325"/>
            <a:ext cx="2323200" cy="1047000"/>
          </a:xfrm>
          <a:prstGeom prst="cloudCallout">
            <a:avLst>
              <a:gd name="adj1" fmla="val -61634"/>
              <a:gd name="adj2" fmla="val -2936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b="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Needn’t + have + past participle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A4D91B27-1E47-4963-8485-87057AC015A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1660</Words>
  <Application>Microsoft Office PowerPoint</Application>
  <PresentationFormat>Widescreen</PresentationFormat>
  <Paragraphs>187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 modal verbs</vt:lpstr>
      <vt:lpstr>Modal verbs are sometimes referred to as attitude verbs because they all have a function.</vt:lpstr>
      <vt:lpstr>modals: obligation, prohibition and ability</vt:lpstr>
      <vt:lpstr>modals: obligation, prohibition and ability</vt:lpstr>
      <vt:lpstr>other common modal functions</vt:lpstr>
      <vt:lpstr>other common modal functions</vt:lpstr>
      <vt:lpstr>modals of deduction</vt:lpstr>
      <vt:lpstr>PowerPoint Presentation</vt:lpstr>
      <vt:lpstr>talking about necessity (or lack of it)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14</cp:revision>
  <dcterms:modified xsi:type="dcterms:W3CDTF">2019-12-05T10:59:35Z</dcterms:modified>
</cp:coreProperties>
</file>